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8" r:id="rId6"/>
    <p:sldId id="299" r:id="rId7"/>
    <p:sldId id="300" r:id="rId8"/>
    <p:sldId id="301" r:id="rId9"/>
    <p:sldId id="302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14" r:id="rId37"/>
    <p:sldId id="331" r:id="rId38"/>
    <p:sldId id="332" r:id="rId39"/>
    <p:sldId id="333" r:id="rId40"/>
    <p:sldId id="275" r:id="rId41"/>
  </p:sldIdLst>
  <p:sldSz cx="24384000" cy="13716000"/>
  <p:notesSz cx="6858000" cy="91440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OCRB" panose="020B0609020202020204" pitchFamily="49" charset="77"/>
      <p:regular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ExtraBold" panose="020B0606030504020204" pitchFamily="34" charset="0"/>
      <p:bold r:id="rId52"/>
      <p:italic r:id="rId53"/>
      <p:boldItalic r:id="rId54"/>
    </p:embeddedFont>
    <p:embeddedFont>
      <p:font typeface="Open Sans Light" panose="020B0306030504020204" pitchFamily="34" charset="0"/>
      <p:regular r:id="rId55"/>
      <p:italic r:id="rId56"/>
    </p:embeddedFont>
    <p:embeddedFont>
      <p:font typeface="Open Sans Semibold" panose="020B0606030504020204" pitchFamily="34" charset="0"/>
      <p:regular r:id="rId57"/>
      <p:bold r:id="rId58"/>
      <p:italic r:id="rId59"/>
      <p:boldItalic r:id="rId60"/>
    </p:embeddedFont>
    <p:embeddedFont>
      <p:font typeface="Tahoma" panose="020B0604030504040204" pitchFamily="34" charset="0"/>
      <p:regular r:id="rId61"/>
      <p:bold r:id="rId6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6197"/>
  </p:normalViewPr>
  <p:slideViewPr>
    <p:cSldViewPr snapToGrid="0" snapToObjects="1">
      <p:cViewPr varScale="1">
        <p:scale>
          <a:sx n="56" d="100"/>
          <a:sy n="56" d="100"/>
        </p:scale>
        <p:origin x="496" y="1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3987A6D-AD04-0FF1-0C66-3D62A8BBD9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rmAutofit/>
          </a:bodyPr>
          <a:lstStyle>
            <a:lvl1pPr marL="742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indent="-742950">
              <a:lnSpc>
                <a:spcPct val="100000"/>
              </a:lnSpc>
              <a:spcBef>
                <a:spcPts val="3500"/>
              </a:spcBef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7pPr marL="3657600" indent="0">
              <a:buNone/>
              <a:defRPr/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10-11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&amp; queue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Henry Lucky,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Queue</a:t>
            </a:r>
            <a:r>
              <a:rPr lang="en-US" dirty="0"/>
              <a:t> is an important data structure which stores its elements in an ordered manner</a:t>
            </a:r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People moving on an escalator. The people who got on the escalator first will be the first one to step out of it.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People waiting for a bus. The person standing in the line will be the first one to get into the bus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Luggage kept on conveyor belts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Cars lined for filling petrol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Cars lined at a toll bridge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7" descr="http://www.michellehenry.fr/bus-queue.jpg">
            <a:extLst>
              <a:ext uri="{FF2B5EF4-FFF2-40B4-BE49-F238E27FC236}">
                <a16:creationId xmlns:a16="http://schemas.microsoft.com/office/drawing/2014/main" id="{56668320-F7AC-1B1C-BC84-D68E6846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2946" y="8697685"/>
            <a:ext cx="4306827" cy="418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48461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Queue</a:t>
            </a:r>
            <a:r>
              <a:rPr lang="en-US" altLang="zh-CN" dirty="0"/>
              <a:t> can be implemented by either using arrays or linked lists.</a:t>
            </a:r>
          </a:p>
          <a:p>
            <a:r>
              <a:rPr lang="en-US" dirty="0"/>
              <a:t>The elements in a queue are added at one end called the </a:t>
            </a:r>
            <a:r>
              <a:rPr lang="en-US" b="1" dirty="0"/>
              <a:t>rear</a:t>
            </a:r>
            <a:r>
              <a:rPr lang="en-US" dirty="0"/>
              <a:t> and removed from the other one end called </a:t>
            </a:r>
            <a:r>
              <a:rPr lang="en-US" b="1" dirty="0"/>
              <a:t>front</a:t>
            </a:r>
            <a:r>
              <a:rPr lang="en-US" dirty="0"/>
              <a:t>.</a:t>
            </a:r>
            <a:endParaRPr lang="en-US" altLang="zh-CN" dirty="0"/>
          </a:p>
          <a:p>
            <a:r>
              <a:rPr lang="en-US" altLang="zh-CN" dirty="0"/>
              <a:t>The data are stored in </a:t>
            </a:r>
            <a:r>
              <a:rPr lang="en-US" altLang="zh-CN" b="1" dirty="0"/>
              <a:t>First In First Out (FIFO)</a:t>
            </a:r>
            <a:r>
              <a:rPr lang="en-US" altLang="zh-CN" dirty="0"/>
              <a:t> way, this is the main difference between stack and queue.</a:t>
            </a:r>
          </a:p>
          <a:p>
            <a:endParaRPr lang="en-US" altLang="zh-CN" dirty="0"/>
          </a:p>
        </p:txBody>
      </p:sp>
      <p:pic>
        <p:nvPicPr>
          <p:cNvPr id="4" name="Picture 2" descr="http://static.guim.co.uk/sys-images/Guardian/Pix/pictures/2010/3/23/1269369053586/People-queueing-001.jpg">
            <a:extLst>
              <a:ext uri="{FF2B5EF4-FFF2-40B4-BE49-F238E27FC236}">
                <a16:creationId xmlns:a16="http://schemas.microsoft.com/office/drawing/2014/main" id="{6F1DE514-9436-69BA-F679-329C158D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6826" y="8297090"/>
            <a:ext cx="7138852" cy="428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076253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Array representation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Queue has two variables: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b="1" dirty="0"/>
              <a:t>Front</a:t>
            </a:r>
            <a:r>
              <a:rPr lang="en-US" altLang="zh-CN" dirty="0"/>
              <a:t> and </a:t>
            </a:r>
            <a:r>
              <a:rPr lang="en-US" altLang="zh-CN" b="1" dirty="0"/>
              <a:t>rear</a:t>
            </a:r>
            <a:r>
              <a:rPr lang="en-US" altLang="zh-CN" dirty="0"/>
              <a:t> that point to the position where deletions and insertions can be done respectively</a:t>
            </a:r>
          </a:p>
          <a:p>
            <a:r>
              <a:rPr lang="en-US" altLang="zh-CN" dirty="0"/>
              <a:t>For examples: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Here, </a:t>
            </a:r>
            <a:r>
              <a:rPr lang="en-US" b="1" dirty="0"/>
              <a:t>front</a:t>
            </a:r>
            <a:r>
              <a:rPr lang="en-US" dirty="0"/>
              <a:t> = 0 and </a:t>
            </a:r>
            <a:r>
              <a:rPr lang="en-US" b="1" dirty="0"/>
              <a:t>rear</a:t>
            </a:r>
            <a:r>
              <a:rPr lang="en-US" dirty="0"/>
              <a:t> = 5. </a:t>
            </a:r>
            <a:endParaRPr lang="en-US" altLang="zh-CN" dirty="0"/>
          </a:p>
        </p:txBody>
      </p:sp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BAB9BB3C-6587-455E-6BAD-51636A062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65859"/>
              </p:ext>
            </p:extLst>
          </p:nvPr>
        </p:nvGraphicFramePr>
        <p:xfrm>
          <a:off x="7051814" y="7661517"/>
          <a:ext cx="11258007" cy="1070316"/>
        </p:xfrm>
        <a:graphic>
          <a:graphicData uri="http://schemas.openxmlformats.org/drawingml/2006/table">
            <a:tbl>
              <a:tblPr/>
              <a:tblGrid>
                <a:gridCol w="11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70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70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7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270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703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40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28">
            <a:extLst>
              <a:ext uri="{FF2B5EF4-FFF2-40B4-BE49-F238E27FC236}">
                <a16:creationId xmlns:a16="http://schemas.microsoft.com/office/drawing/2014/main" id="{2B3E38B2-CD1E-6B4B-73B0-1444B75F6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273" y="8930395"/>
            <a:ext cx="1122454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just"/>
            <a:r>
              <a:rPr lang="en-US" sz="3200" b="1" dirty="0">
                <a:cs typeface="Times New Roman" pitchFamily="18" charset="0"/>
              </a:rPr>
              <a:t>   0         1        2        3         4        5        6         7         8        9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9296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Linked list representation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Similar with stack, technique of creating a queue using array is easy, but its drawback is that the array must be declared to have some fixed size.</a:t>
            </a:r>
          </a:p>
          <a:p>
            <a:r>
              <a:rPr lang="en-US" altLang="zh-CN" dirty="0"/>
              <a:t>In a linked queue, every element has two parts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One that stores the data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CN" dirty="0"/>
              <a:t>Another that stores the address of the next element</a:t>
            </a:r>
          </a:p>
          <a:p>
            <a:r>
              <a:rPr lang="en-US" altLang="zh-CN" dirty="0"/>
              <a:t>The START pointer of the linked list is used as the FRONT</a:t>
            </a:r>
          </a:p>
          <a:p>
            <a:r>
              <a:rPr lang="en-US" altLang="zh-CN" dirty="0"/>
              <a:t>All insertions will be done at the REAR, and all the deletions are done at the FRONT end.</a:t>
            </a:r>
          </a:p>
          <a:p>
            <a:r>
              <a:rPr lang="en-US" altLang="zh-CN" dirty="0"/>
              <a:t>If FRONT = REAR = NULL, then it indicates that the queue is empty</a:t>
            </a:r>
          </a:p>
        </p:txBody>
      </p:sp>
    </p:spTree>
    <p:extLst>
      <p:ext uri="{BB962C8B-B14F-4D97-AF65-F5344CB8AC3E}">
        <p14:creationId xmlns:p14="http://schemas.microsoft.com/office/powerpoint/2010/main" val="13351874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30D61-6AA5-09B6-5940-C32F7FE1C3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just">
              <a:tabLst>
                <a:tab pos="1828800" algn="l"/>
              </a:tabLst>
            </a:pPr>
            <a:r>
              <a:rPr lang="en-US" altLang="zh-CN" dirty="0"/>
              <a:t>push(x)	: add an item x to the </a:t>
            </a:r>
            <a:r>
              <a:rPr lang="en-US" altLang="zh-CN" b="1" dirty="0"/>
              <a:t>back</a:t>
            </a:r>
            <a:r>
              <a:rPr lang="en-US" altLang="zh-CN" dirty="0"/>
              <a:t> of the queue.</a:t>
            </a:r>
          </a:p>
          <a:p>
            <a:pPr algn="just">
              <a:tabLst>
                <a:tab pos="1828800" algn="l"/>
              </a:tabLst>
            </a:pPr>
            <a:r>
              <a:rPr lang="en-US" altLang="zh-CN" dirty="0"/>
              <a:t>pop()		: remove an item from the </a:t>
            </a:r>
            <a:r>
              <a:rPr lang="en-US" altLang="zh-CN" b="1" dirty="0"/>
              <a:t>front</a:t>
            </a:r>
            <a:r>
              <a:rPr lang="en-US" altLang="zh-CN" dirty="0"/>
              <a:t> of the queue.</a:t>
            </a:r>
          </a:p>
          <a:p>
            <a:pPr algn="just">
              <a:tabLst>
                <a:tab pos="1828800" algn="l"/>
              </a:tabLst>
            </a:pPr>
            <a:r>
              <a:rPr lang="en-US" altLang="zh-CN" dirty="0"/>
              <a:t>front()		:</a:t>
            </a:r>
            <a:r>
              <a:rPr lang="id-ID" altLang="zh-CN" dirty="0"/>
              <a:t> </a:t>
            </a:r>
            <a:r>
              <a:rPr lang="en-US" altLang="zh-CN" dirty="0"/>
              <a:t>reveal/return the most front item from the queue.</a:t>
            </a:r>
          </a:p>
          <a:p>
            <a:pPr algn="just">
              <a:tabLst>
                <a:tab pos="1828800" algn="l"/>
              </a:tabLst>
            </a:pPr>
            <a:endParaRPr lang="en-US" altLang="zh-CN" dirty="0"/>
          </a:p>
          <a:p>
            <a:pPr algn="just">
              <a:tabLst>
                <a:tab pos="1828800" algn="l"/>
              </a:tabLst>
            </a:pPr>
            <a:r>
              <a:rPr lang="en-US" altLang="zh-CN" i="1" dirty="0"/>
              <a:t>front is also known as peek.</a:t>
            </a:r>
          </a:p>
          <a:p>
            <a:pPr algn="just">
              <a:tabLst>
                <a:tab pos="1828800" algn="l"/>
              </a:tabLst>
            </a:pP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2146654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6" name="Picture 6" descr="queue-1.gif">
            <a:extLst>
              <a:ext uri="{FF2B5EF4-FFF2-40B4-BE49-F238E27FC236}">
                <a16:creationId xmlns:a16="http://schemas.microsoft.com/office/drawing/2014/main" id="{14EBD032-C19A-8E62-ECBD-5CFFA866F7C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8378" y="3660501"/>
            <a:ext cx="18235748" cy="897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08878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queue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B1412-B0E9-6116-4E09-44D4EB6493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Using the previous implementation, let’s say we have an array with size of N. </a:t>
            </a:r>
          </a:p>
          <a:p>
            <a:r>
              <a:rPr lang="en-US" dirty="0"/>
              <a:t>What will happen if we push N times and pop N times, and we try to push another data into the queue?</a:t>
            </a:r>
          </a:p>
          <a:p>
            <a:r>
              <a:rPr lang="en-US" dirty="0"/>
              <a:t>Yes, we can not do that. The R index will overflow (exceeding N), which means the new data will be stored outside the array range.</a:t>
            </a:r>
          </a:p>
          <a:p>
            <a:r>
              <a:rPr lang="en-US" dirty="0"/>
              <a:t>It seems very inefficient, how to deal with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691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queue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B1412-B0E9-6116-4E09-44D4EB6493F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wrap-around index L and R.</a:t>
            </a:r>
          </a:p>
          <a:p>
            <a:r>
              <a:rPr lang="en-US" dirty="0"/>
              <a:t>If R reach MAXN then set R as zero, do the same to L.</a:t>
            </a:r>
          </a:p>
          <a:p>
            <a:r>
              <a:rPr lang="en-US" dirty="0"/>
              <a:t>It is also known as circular queue.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2CDC50D-1BA1-8B85-BC9C-2623D3A62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1424" y="7186749"/>
            <a:ext cx="6381206" cy="537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615088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queue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6" name="Picture 6" descr="queue-1.gif">
            <a:extLst>
              <a:ext uri="{FF2B5EF4-FFF2-40B4-BE49-F238E27FC236}">
                <a16:creationId xmlns:a16="http://schemas.microsoft.com/office/drawing/2014/main" id="{45898CFB-1558-D18C-C4E0-2A7929FB9DD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7921" y="3714862"/>
            <a:ext cx="17436662" cy="858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71888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Stacks are widely used to: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Reverse the order of data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Convert infix expression into postfix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Convert postfix expression into infix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Backtracking problem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System stack is used in every recursive function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Converting a decimal number into its binary equivalent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449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Stack: Infix, prefix, postfix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Prefix		: operator is written before operands</a:t>
            </a:r>
          </a:p>
          <a:p>
            <a:r>
              <a:rPr lang="en-US" dirty="0"/>
              <a:t>Infix		: operator is written between operands</a:t>
            </a:r>
          </a:p>
          <a:p>
            <a:r>
              <a:rPr lang="en-US" dirty="0"/>
              <a:t>Postfix	: operator is written after operands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1AD4AE-1DC1-0967-86A7-0B195C8EE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96037"/>
              </p:ext>
            </p:extLst>
          </p:nvPr>
        </p:nvGraphicFramePr>
        <p:xfrm>
          <a:off x="2167377" y="3714222"/>
          <a:ext cx="18445812" cy="388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48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8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8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2090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Prefix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Infix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Postfix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* 4 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* 10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10 *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pPr algn="l"/>
                      <a:r>
                        <a:rPr lang="en-US" sz="4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+ 5 * 3 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 + 3 * 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5 3 4 * 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+ 4 /</a:t>
                      </a:r>
                      <a:r>
                        <a:rPr lang="en-US" sz="44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* 6 – 5 2 3</a:t>
                      </a:r>
                      <a:endParaRPr lang="en-US" sz="4400" dirty="0">
                        <a:solidFill>
                          <a:schemeClr val="bg2">
                            <a:lumMod val="10000"/>
                          </a:schemeClr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44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+ 6 * (5 – 2) / 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4 6 5 2 – * 3 /  +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3655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Stack: Infix, prefix, postfix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Prefix and postfix notations don’t need brackets to prioritize operator precedence.</a:t>
            </a:r>
          </a:p>
          <a:p>
            <a:r>
              <a:rPr lang="en-US" dirty="0"/>
              <a:t>Prefix and postfix is much easier for computer to evaluate.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781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Infix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1100"/>
              </a:spcBef>
            </a:pPr>
            <a:r>
              <a:rPr lang="en-US" dirty="0"/>
              <a:t>Evaluate a given infix expression: 4 + 6 * (5 – 2) / 3.</a:t>
            </a:r>
          </a:p>
          <a:p>
            <a:pPr>
              <a:spcBef>
                <a:spcPts val="1100"/>
              </a:spcBef>
            </a:pPr>
            <a:r>
              <a:rPr lang="en-US" dirty="0"/>
              <a:t>To evaluate infix notation, we should search the highest precedence operator in the string.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+ 6 * (5 – 2) / 3	search the highest precedence operator, it is ( )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+ 6 * 3 / 3		search the highest precedence operator, it is *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+ 18 / 3		search the highest precedence operator, it is  /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4 + 6		search the highest precedence operator, it is +</a:t>
            </a:r>
          </a:p>
          <a:p>
            <a:pPr lvl="1">
              <a:spcBef>
                <a:spcPts val="1100"/>
              </a:spcBef>
              <a:buFont typeface="Wingdings" pitchFamily="2" charset="2"/>
              <a:buChar char="Ø"/>
            </a:pPr>
            <a:r>
              <a:rPr lang="en-US" dirty="0"/>
              <a:t>10</a:t>
            </a:r>
          </a:p>
          <a:p>
            <a:pPr>
              <a:spcBef>
                <a:spcPts val="1100"/>
              </a:spcBef>
            </a:pPr>
            <a:r>
              <a:rPr lang="en-US" dirty="0"/>
              <a:t>In each search, we should iterate through the string and we do this for each existing operator.</a:t>
            </a:r>
          </a:p>
        </p:txBody>
      </p:sp>
    </p:spTree>
    <p:extLst>
      <p:ext uri="{BB962C8B-B14F-4D97-AF65-F5344CB8AC3E}">
        <p14:creationId xmlns:p14="http://schemas.microsoft.com/office/powerpoint/2010/main" val="344874808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l" eaLnBrk="1" hangingPunct="1">
              <a:spcBef>
                <a:spcPts val="1100"/>
              </a:spcBef>
              <a:buNone/>
            </a:pPr>
            <a:r>
              <a:rPr lang="en-US" altLang="zh-CN" b="1" dirty="0"/>
              <a:t>Manually</a:t>
            </a:r>
          </a:p>
          <a:p>
            <a:pPr algn="l" eaLnBrk="1" hangingPunct="1">
              <a:spcBef>
                <a:spcPts val="1100"/>
              </a:spcBef>
              <a:buNone/>
            </a:pPr>
            <a:r>
              <a:rPr lang="en-US" altLang="zh-CN" sz="4400" dirty="0"/>
              <a:t>Scan from left to right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6   5   x   3   2   ^   –    +	, scan until reach the first operator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</a:t>
            </a:r>
            <a:r>
              <a:rPr lang="en-US" sz="4400" u="sng" dirty="0"/>
              <a:t>6   5   x</a:t>
            </a:r>
            <a:r>
              <a:rPr lang="en-US" sz="4400" dirty="0"/>
              <a:t>   3   2   ^   –    +	, calculate 6 x 5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30           3   2   ^   –    +	, scan again until reach next operator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7   30           </a:t>
            </a:r>
            <a:r>
              <a:rPr lang="en-US" sz="4400" u="sng" dirty="0"/>
              <a:t>3   2   ^ </a:t>
            </a:r>
            <a:r>
              <a:rPr lang="en-US" sz="4400" dirty="0"/>
              <a:t>  –    +	, calculate 3</a:t>
            </a:r>
            <a:r>
              <a:rPr lang="en-US" sz="4400" baseline="30000" dirty="0"/>
              <a:t>2</a:t>
            </a:r>
            <a:endParaRPr lang="id-ID" sz="4400" baseline="300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30           9             –    +	, scan again to search next operator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</a:t>
            </a:r>
            <a:r>
              <a:rPr lang="en-US" sz="4400" u="sng" dirty="0"/>
              <a:t>30           9             –</a:t>
            </a:r>
            <a:r>
              <a:rPr lang="en-US" sz="4400" dirty="0"/>
              <a:t>    +	, calculate 30 – 9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7   21                                +	, scan again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/>
              <a:t>7   21                                +</a:t>
            </a:r>
            <a:r>
              <a:rPr lang="en-US" sz="4400" dirty="0"/>
              <a:t>	, calculate 7 + 24</a:t>
            </a:r>
            <a:endParaRPr lang="id-ID" sz="4400" dirty="0"/>
          </a:p>
          <a:p>
            <a:pPr algn="l">
              <a:spcBef>
                <a:spcPts val="1100"/>
              </a:spcBef>
              <a:buNone/>
            </a:pPr>
            <a:r>
              <a:rPr lang="en-US" sz="4400" dirty="0"/>
              <a:t>28				, finish</a:t>
            </a:r>
            <a:endParaRPr lang="id-ID" sz="4400" dirty="0"/>
          </a:p>
          <a:p>
            <a:pPr algn="l">
              <a:spcBef>
                <a:spcPts val="11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7972310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Stack: Faster than manual</a:t>
            </a:r>
          </a:p>
          <a:p>
            <a:pPr marL="0" indent="0"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dirty="0"/>
              <a:t>Algorithm: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Scan the string from left to right, for each character in the string: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operand, push it into stack.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operator, pop twice (store in variable A and B respectively) and </a:t>
            </a:r>
            <a:r>
              <a:rPr lang="en-US" sz="4000" b="1" dirty="0"/>
              <a:t>push(B operator A)</a:t>
            </a:r>
            <a:r>
              <a:rPr lang="en-US" sz="4000" dirty="0"/>
              <a:t>.</a:t>
            </a:r>
          </a:p>
          <a:p>
            <a:pPr marL="1512000" lvl="2" indent="0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Pay attention here! It is (B operator A), not (A operator B).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The result will be stored in the only element in stack.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8416054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</a:t>
            </a:r>
          </a:p>
          <a:p>
            <a:pPr algn="l" eaLnBrk="1" hangingPunct="1">
              <a:spcBef>
                <a:spcPts val="1200"/>
              </a:spcBef>
              <a:buNone/>
            </a:pPr>
            <a:endParaRPr lang="en-US" altLang="zh-CN" b="1" dirty="0"/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/>
              <a:t>      String	                     Stack	Operations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br>
              <a:rPr lang="en-US" sz="3200" dirty="0"/>
            </a:br>
            <a:r>
              <a:rPr lang="en-US" sz="4400" dirty="0"/>
              <a:t>4 6 5 2 – * 3 / + 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b="1" dirty="0"/>
              <a:t>	</a:t>
            </a:r>
            <a:r>
              <a:rPr lang="en-US" sz="4400" b="1" dirty="0"/>
              <a:t>4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6 5 2 – * 3 / +</a:t>
            </a:r>
            <a:r>
              <a:rPr lang="en-US" sz="4400" dirty="0"/>
              <a:t>	4	push(4)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</a:t>
            </a:r>
            <a:r>
              <a:rPr lang="en-US" sz="4400" dirty="0"/>
              <a:t> </a:t>
            </a:r>
            <a:r>
              <a:rPr lang="en-US" sz="4400" b="1" dirty="0"/>
              <a:t>6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5 2 – * 3 / +</a:t>
            </a:r>
            <a:r>
              <a:rPr lang="en-US" sz="4400" dirty="0"/>
              <a:t>	4 6	push(6)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</a:t>
            </a:r>
            <a:r>
              <a:rPr lang="en-US" sz="4400" b="1" dirty="0"/>
              <a:t>5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2 – * 3 / +</a:t>
            </a:r>
            <a:r>
              <a:rPr lang="en-US" sz="4400" dirty="0"/>
              <a:t>	4 6 5	push(5)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</a:t>
            </a:r>
            <a:r>
              <a:rPr lang="en-US" sz="4400" b="1" dirty="0"/>
              <a:t>2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– * 3 / +</a:t>
            </a:r>
            <a:r>
              <a:rPr lang="en-US" sz="4400" dirty="0"/>
              <a:t>	4 6 5 2	push(2)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</a:t>
            </a:r>
            <a:r>
              <a:rPr lang="en-US" sz="4400" b="1" dirty="0"/>
              <a:t>–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* 3 / +</a:t>
            </a:r>
            <a:r>
              <a:rPr lang="en-US" sz="4400" dirty="0"/>
              <a:t>	4 6 3	pop 2, pop 5, push(5 – 2)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</a:t>
            </a:r>
            <a:r>
              <a:rPr lang="en-US" sz="4400" b="1" dirty="0"/>
              <a:t>*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3 / +</a:t>
            </a:r>
            <a:r>
              <a:rPr lang="en-US" sz="4400" dirty="0"/>
              <a:t>	4 18	pop 3, pop 6, push(6 * 3)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* </a:t>
            </a:r>
            <a:r>
              <a:rPr lang="en-US" sz="4400" b="1" dirty="0"/>
              <a:t>3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A6A6A6"/>
                </a:solidFill>
              </a:rPr>
              <a:t>/ +</a:t>
            </a:r>
            <a:r>
              <a:rPr lang="en-US" sz="4400" dirty="0"/>
              <a:t>	4 18 3	push(3)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* 3 </a:t>
            </a:r>
            <a:r>
              <a:rPr lang="en-US" sz="4400" b="1" dirty="0"/>
              <a:t>/ </a:t>
            </a:r>
            <a:r>
              <a:rPr lang="en-US" sz="4400" dirty="0">
                <a:solidFill>
                  <a:srgbClr val="A6A6A6"/>
                </a:solidFill>
              </a:rPr>
              <a:t>+</a:t>
            </a:r>
            <a:r>
              <a:rPr lang="en-US" sz="4400" dirty="0"/>
              <a:t>	4 6	pop 3, pop 18, push(18 / 3)</a:t>
            </a:r>
          </a:p>
          <a:p>
            <a:pPr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id-ID" sz="4400" dirty="0">
                <a:solidFill>
                  <a:srgbClr val="A6A6A6"/>
                </a:solidFill>
              </a:rPr>
              <a:t>	</a:t>
            </a:r>
            <a:r>
              <a:rPr lang="en-US" sz="4400" dirty="0">
                <a:solidFill>
                  <a:srgbClr val="A6A6A6"/>
                </a:solidFill>
              </a:rPr>
              <a:t>4 6 5 2 – * 3 / </a:t>
            </a:r>
            <a:r>
              <a:rPr lang="en-US" sz="4400" b="1" dirty="0"/>
              <a:t>+</a:t>
            </a:r>
            <a:r>
              <a:rPr lang="en-US" sz="4400" dirty="0"/>
              <a:t>	10	pop 6, pop 4, push(10) 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4400" dirty="0"/>
              <a:t>  the result</a:t>
            </a: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26503883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l" eaLnBrk="1" hangingPunct="1">
              <a:spcBef>
                <a:spcPts val="1100"/>
              </a:spcBef>
              <a:buNone/>
            </a:pPr>
            <a:r>
              <a:rPr lang="en-US" altLang="zh-CN" b="1" dirty="0"/>
              <a:t>Manually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Scan from right to left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x   6   5   ^   3   2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x   6   5  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^   3   2</a:t>
            </a:r>
            <a:endParaRPr lang="id-ID" sz="4400" baseline="300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x   6   5   9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x   6   5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9	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–   30           9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–   30           9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21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+   7   21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28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23826038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Evaluation: prefix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200"/>
              </a:spcBef>
              <a:buNone/>
            </a:pPr>
            <a:r>
              <a:rPr lang="en-US" altLang="zh-CN" b="1" dirty="0"/>
              <a:t>Using Stack: Faster than manual</a:t>
            </a:r>
          </a:p>
          <a:p>
            <a:pPr marL="0" indent="0" algn="l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dirty="0"/>
              <a:t>Algorithm: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Scan the string from right to left, for each character in the string: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operand, push it into stack.</a:t>
            </a:r>
          </a:p>
          <a:p>
            <a:pPr lvl="1">
              <a:spcBef>
                <a:spcPts val="1200"/>
              </a:spcBef>
              <a:buFont typeface="Wingdings" pitchFamily="2" charset="2"/>
              <a:buChar char="Ø"/>
              <a:tabLst>
                <a:tab pos="2462213" algn="l"/>
                <a:tab pos="3657600" algn="l"/>
              </a:tabLst>
            </a:pPr>
            <a:r>
              <a:rPr lang="en-US" sz="4000" dirty="0"/>
              <a:t>If it is an operator, pop twice (store in variable A and B respectively) and </a:t>
            </a:r>
            <a:r>
              <a:rPr lang="en-US" sz="4000" b="1" dirty="0"/>
              <a:t>push(A operator B)</a:t>
            </a:r>
            <a:r>
              <a:rPr lang="en-US" sz="4000" dirty="0"/>
              <a:t>.</a:t>
            </a:r>
          </a:p>
          <a:p>
            <a:pPr marL="1512000" lvl="2" indent="0">
              <a:spcBef>
                <a:spcPts val="1200"/>
              </a:spcBef>
              <a:buNone/>
              <a:tabLst>
                <a:tab pos="2462213" algn="l"/>
                <a:tab pos="3657600" algn="l"/>
              </a:tabLst>
            </a:pP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Pay attention here! It is (A operator B), not (B operator A).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r>
              <a:rPr lang="en-US" sz="4000" dirty="0"/>
              <a:t>The result will be stored in the only element in stack.</a:t>
            </a:r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/>
          </a:p>
          <a:p>
            <a:pPr algn="l">
              <a:spcBef>
                <a:spcPts val="1200"/>
              </a:spcBef>
              <a:tabLst>
                <a:tab pos="2462213" algn="l"/>
                <a:tab pos="3657600" algn="l"/>
              </a:tabLst>
            </a:pPr>
            <a:endParaRPr lang="en-US" sz="4000" dirty="0">
              <a:latin typeface="Tahoma" pitchFamily="34" charset="0"/>
              <a:cs typeface="Tahoma" pitchFamily="34" charset="0"/>
            </a:endParaRPr>
          </a:p>
          <a:p>
            <a:pPr algn="l">
              <a:spcBef>
                <a:spcPts val="1200"/>
              </a:spcBef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1878277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buNone/>
            </a:pPr>
            <a:r>
              <a:rPr lang="en-US" altLang="zh-CN" sz="4400" b="1" dirty="0"/>
              <a:t>Manually</a:t>
            </a:r>
          </a:p>
          <a:p>
            <a:pPr algn="l" eaLnBrk="1" hangingPunct="1"/>
            <a:endParaRPr lang="en-US" altLang="zh-CN" sz="4400" dirty="0"/>
          </a:p>
          <a:p>
            <a:pPr algn="l" eaLnBrk="1" hangingPunct="1">
              <a:buNone/>
            </a:pPr>
            <a:r>
              <a:rPr lang="en-US" altLang="zh-CN" sz="4400" dirty="0"/>
              <a:t>Algorithm:</a:t>
            </a:r>
          </a:p>
          <a:p>
            <a:pPr algn="l" eaLnBrk="1" hangingPunct="1">
              <a:buFontTx/>
              <a:buAutoNum type="arabicPeriod"/>
            </a:pPr>
            <a:r>
              <a:rPr lang="en-US" altLang="zh-CN" sz="4400" dirty="0"/>
              <a:t>Search for the operator which has the highest precedence</a:t>
            </a:r>
          </a:p>
          <a:p>
            <a:pPr algn="l" eaLnBrk="1" hangingPunct="1">
              <a:buFontTx/>
              <a:buAutoNum type="arabicPeriod"/>
            </a:pPr>
            <a:r>
              <a:rPr lang="en-US" altLang="zh-CN" sz="4400" dirty="0"/>
              <a:t>Put that operator behind the operands</a:t>
            </a:r>
          </a:p>
          <a:p>
            <a:pPr algn="l" eaLnBrk="1" hangingPunct="1">
              <a:buFontTx/>
              <a:buAutoNum type="arabicPeriod"/>
            </a:pPr>
            <a:r>
              <a:rPr lang="en-US" altLang="zh-CN" sz="4400" dirty="0"/>
              <a:t>Repeat until finish</a:t>
            </a:r>
          </a:p>
        </p:txBody>
      </p:sp>
    </p:spTree>
    <p:extLst>
      <p:ext uri="{BB962C8B-B14F-4D97-AF65-F5344CB8AC3E}">
        <p14:creationId xmlns:p14="http://schemas.microsoft.com/office/powerpoint/2010/main" val="32084440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Manually</a:t>
            </a: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D ^ E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power has the highest precedence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D E ^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put ^ behind D and E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C x D E ^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x  and / have same level precedence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D E ^ x / F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put x at the end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C D E ^ x / F</a:t>
            </a:r>
            <a:r>
              <a:rPr lang="id-ID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continue with the same algorithm till finish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A + B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B +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A B + – C D E ^ x F /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B + C D E ^ x F / –</a:t>
            </a:r>
            <a:r>
              <a:rPr lang="id-ID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 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this is the Postfix notation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735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66E5-1DB7-84E4-67E9-18F71B33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DFB5B-CA62-5EB5-491E-BAED39A03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AEFF5-7353-7FAB-51D0-FDFDF43686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 Concept</a:t>
            </a:r>
          </a:p>
          <a:p>
            <a:pPr marL="504000" indent="-504000"/>
            <a:r>
              <a:rPr lang="en-AU" dirty="0"/>
              <a:t>Queue Concept</a:t>
            </a:r>
          </a:p>
          <a:p>
            <a:pPr marL="504000" indent="-504000"/>
            <a:r>
              <a:rPr lang="en-AU" dirty="0"/>
              <a:t>Circular Queue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 &amp; Queue Applications</a:t>
            </a:r>
          </a:p>
          <a:p>
            <a:pPr marL="504000" indent="-504000"/>
            <a:r>
              <a:rPr lang="en-AU" dirty="0"/>
              <a:t>Infix, Prefix, Postfix Notation</a:t>
            </a:r>
          </a:p>
          <a:p>
            <a:pPr marL="504000" indent="-504000"/>
            <a:r>
              <a:rPr lang="en-AU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341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Using Stack</a:t>
            </a: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Given an infix expression, convert it into postfix notation. </a:t>
            </a:r>
            <a:endParaRPr lang="en-US" altLang="zh-CN" sz="8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Algorithm:</a:t>
            </a: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Scan the string from left to right, for each character in the string: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operand, add it to the postfix string.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open bracket, push it into stack.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 close bracket, pop the stack until you found an open bracket. Add each popped element to the postfix string.</a:t>
            </a:r>
          </a:p>
          <a:p>
            <a:pPr algn="just" eaLnBrk="1" hangingPunct="1">
              <a:spcBef>
                <a:spcPts val="1100"/>
              </a:spcBef>
              <a:buFontTx/>
              <a:buChar char="•"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it is an operator, pop while the stack’s top element has higher or equal precedence than the scanned character. Add each popped element to the postfix string. Push the scanned character into stack.</a:t>
            </a: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After you have scanned all character, pop all elements in stack and add </a:t>
            </a:r>
            <a:endParaRPr lang="id-ID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them to postfix string.</a:t>
            </a:r>
          </a:p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899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4DFA36-6A27-6F8B-B436-02F1970E55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357646"/>
              </p:ext>
            </p:extLst>
          </p:nvPr>
        </p:nvGraphicFramePr>
        <p:xfrm>
          <a:off x="2167377" y="3714223"/>
          <a:ext cx="19309299" cy="896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733">
                  <a:extLst>
                    <a:ext uri="{9D8B030D-6E8A-4147-A177-3AD203B41FA5}">
                      <a16:colId xmlns:a16="http://schemas.microsoft.com/office/drawing/2014/main" val="437409639"/>
                    </a:ext>
                  </a:extLst>
                </a:gridCol>
                <a:gridCol w="2430330">
                  <a:extLst>
                    <a:ext uri="{9D8B030D-6E8A-4147-A177-3AD203B41FA5}">
                      <a16:colId xmlns:a16="http://schemas.microsoft.com/office/drawing/2014/main" val="4230587587"/>
                    </a:ext>
                  </a:extLst>
                </a:gridCol>
                <a:gridCol w="4999869">
                  <a:extLst>
                    <a:ext uri="{9D8B030D-6E8A-4147-A177-3AD203B41FA5}">
                      <a16:colId xmlns:a16="http://schemas.microsoft.com/office/drawing/2014/main" val="3465062417"/>
                    </a:ext>
                  </a:extLst>
                </a:gridCol>
                <a:gridCol w="6108367">
                  <a:extLst>
                    <a:ext uri="{9D8B030D-6E8A-4147-A177-3AD203B41FA5}">
                      <a16:colId xmlns:a16="http://schemas.microsoft.com/office/drawing/2014/main" val="1794440721"/>
                    </a:ext>
                  </a:extLst>
                </a:gridCol>
              </a:tblGrid>
              <a:tr h="5806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Postfix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700494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3105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63289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23954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add(6)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71020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3600" b="1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46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4631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7727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–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94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 (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3567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7139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2)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3600" dirty="0">
                          <a:latin typeface="Consolas" panose="020B0609020204030204" pitchFamily="49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pop(*), push(/)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240879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2) /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+ 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 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7653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4 6 5 2 - * 3 /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pop(/), pop(+)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5207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buNone/>
            </a:pPr>
            <a:r>
              <a:rPr lang="en-US" altLang="zh-CN" sz="4400" b="1" dirty="0"/>
              <a:t>Manually</a:t>
            </a:r>
          </a:p>
          <a:p>
            <a:pPr algn="l" eaLnBrk="1" hangingPunct="1"/>
            <a:endParaRPr lang="en-US" altLang="zh-CN" sz="4400" dirty="0"/>
          </a:p>
          <a:p>
            <a:pPr algn="l" eaLnBrk="1" hangingPunct="1">
              <a:buNone/>
            </a:pPr>
            <a:r>
              <a:rPr lang="en-US" altLang="zh-CN" sz="4400" dirty="0"/>
              <a:t>Algorithm:</a:t>
            </a:r>
          </a:p>
          <a:p>
            <a:pPr algn="l" eaLnBrk="1" hangingPunct="1">
              <a:buFont typeface="+mj-lt"/>
              <a:buAutoNum type="arabicPeriod"/>
            </a:pPr>
            <a:r>
              <a:rPr lang="en-US" altLang="zh-CN" sz="4400" dirty="0"/>
              <a:t>Search for the operator which has the highest precedence</a:t>
            </a:r>
          </a:p>
          <a:p>
            <a:pPr algn="l" eaLnBrk="1" hangingPunct="1">
              <a:buFont typeface="+mj-lt"/>
              <a:buAutoNum type="arabicPeriod"/>
            </a:pPr>
            <a:r>
              <a:rPr lang="en-US" altLang="zh-CN" sz="4400" dirty="0"/>
              <a:t>Put that operator before the operands</a:t>
            </a:r>
          </a:p>
          <a:p>
            <a:pPr algn="l" eaLnBrk="1" hangingPunct="1">
              <a:buFont typeface="+mj-lt"/>
              <a:buAutoNum type="arabicPeriod"/>
            </a:pPr>
            <a:r>
              <a:rPr lang="en-US" altLang="zh-CN" sz="4400" dirty="0"/>
              <a:t>Repeat until finish</a:t>
            </a:r>
          </a:p>
        </p:txBody>
      </p:sp>
    </p:spTree>
    <p:extLst>
      <p:ext uri="{BB962C8B-B14F-4D97-AF65-F5344CB8AC3E}">
        <p14:creationId xmlns:p14="http://schemas.microsoft.com/office/powerpoint/2010/main" val="166465388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Manually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D ^ E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C x ^ D E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C x ^ D E 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x C ^ D E  / F</a:t>
            </a: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</a:t>
            </a: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x C ^ D E /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A + B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A + B</a:t>
            </a: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+ A B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u="sng" dirty="0">
                <a:latin typeface="Tahoma" pitchFamily="34" charset="0"/>
                <a:ea typeface="SimSun" pitchFamily="2" charset="-122"/>
                <a:cs typeface="Tahoma" pitchFamily="34" charset="0"/>
              </a:rPr>
              <a:t>+ A B – / x C ^ D E F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>
              <a:spcBef>
                <a:spcPts val="1100"/>
              </a:spcBef>
              <a:buNone/>
            </a:pPr>
            <a:r>
              <a:rPr lang="en-US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– + A B / x C ^ D E F	, this is the Prefix notation</a:t>
            </a:r>
            <a:endParaRPr lang="id-ID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47433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just" eaLnBrk="1" hangingPunct="1">
              <a:spcBef>
                <a:spcPts val="1100"/>
              </a:spcBef>
              <a:buNone/>
            </a:pPr>
            <a:r>
              <a:rPr lang="en-US" altLang="zh-CN" b="1" dirty="0">
                <a:latin typeface="Tahoma" pitchFamily="34" charset="0"/>
                <a:ea typeface="SimSun" pitchFamily="2" charset="-122"/>
                <a:cs typeface="Tahoma" pitchFamily="34" charset="0"/>
              </a:rPr>
              <a:t>Using Stack</a:t>
            </a:r>
          </a:p>
          <a:p>
            <a:pPr algn="l" eaLnBrk="1" hangingPunct="1">
              <a:spcBef>
                <a:spcPts val="1100"/>
              </a:spcBef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It is quite similar with the conversion fro</a:t>
            </a: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m infix to postfix, however the string is scanned from right to left.</a:t>
            </a: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9304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Conversion: infix to postfix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algn="l" eaLnBrk="1" hangingPunct="1">
              <a:spcBef>
                <a:spcPts val="1100"/>
              </a:spcBef>
            </a:pPr>
            <a:endParaRPr lang="en-US" altLang="zh-CN" sz="44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4DFA36-6A27-6F8B-B436-02F1970E55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600880"/>
              </p:ext>
            </p:extLst>
          </p:nvPr>
        </p:nvGraphicFramePr>
        <p:xfrm>
          <a:off x="2167377" y="3714223"/>
          <a:ext cx="19309299" cy="896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733">
                  <a:extLst>
                    <a:ext uri="{9D8B030D-6E8A-4147-A177-3AD203B41FA5}">
                      <a16:colId xmlns:a16="http://schemas.microsoft.com/office/drawing/2014/main" val="437409639"/>
                    </a:ext>
                  </a:extLst>
                </a:gridCol>
                <a:gridCol w="2430330">
                  <a:extLst>
                    <a:ext uri="{9D8B030D-6E8A-4147-A177-3AD203B41FA5}">
                      <a16:colId xmlns:a16="http://schemas.microsoft.com/office/drawing/2014/main" val="4230587587"/>
                    </a:ext>
                  </a:extLst>
                </a:gridCol>
                <a:gridCol w="4999869">
                  <a:extLst>
                    <a:ext uri="{9D8B030D-6E8A-4147-A177-3AD203B41FA5}">
                      <a16:colId xmlns:a16="http://schemas.microsoft.com/office/drawing/2014/main" val="3465062417"/>
                    </a:ext>
                  </a:extLst>
                </a:gridCol>
                <a:gridCol w="6108367">
                  <a:extLst>
                    <a:ext uri="{9D8B030D-6E8A-4147-A177-3AD203B41FA5}">
                      <a16:colId xmlns:a16="http://schemas.microsoft.com/office/drawing/2014/main" val="1794440721"/>
                    </a:ext>
                  </a:extLst>
                </a:gridCol>
              </a:tblGrid>
              <a:tr h="5806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Postfix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Consolas" panose="020B0609020204030204" pitchFamily="49" charset="0"/>
                        </a:rPr>
                        <a:t>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700494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3105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2) /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63289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2)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push(/)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23954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/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push())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710208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1446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–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)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4631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)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77277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pop(-)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947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push(*)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35671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/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7139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/ * 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pop(*),pop(/),push(+)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240879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36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4 / * 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add(4)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76535"/>
                  </a:ext>
                </a:extLst>
              </a:tr>
              <a:tr h="580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4 + 6 * (5 – 2) /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latin typeface="Consolas" panose="020B0609020204030204" pitchFamily="49" charset="0"/>
                        </a:rPr>
                        <a:t>+ 4 / * 6 - 5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Consolas" panose="020B0609020204030204" pitchFamily="49" charset="0"/>
                        </a:rPr>
                        <a:t>pop(+)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3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64828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400" dirty="0"/>
              <a:t>There are several applications using queue data structure that we will discuss: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id-ID" altLang="zh-CN" dirty="0" err="1"/>
              <a:t>Deques</a:t>
            </a:r>
            <a:endParaRPr lang="id-ID" altLang="zh-CN" dirty="0"/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38190100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Queue: Deques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400" dirty="0"/>
              <a:t>A deque (pronounced as ‘deck’ or ‘dequeue’) is a list in which elements can be inserted or deleted at either end. </a:t>
            </a:r>
          </a:p>
          <a:p>
            <a:pPr>
              <a:defRPr/>
            </a:pPr>
            <a:r>
              <a:rPr lang="en-US" altLang="zh-CN" sz="4400" dirty="0"/>
              <a:t>It is also known as a head-tail linked list, because elements can be added to or removed from the front (head) or back (tail).</a:t>
            </a:r>
          </a:p>
        </p:txBody>
      </p:sp>
    </p:spTree>
    <p:extLst>
      <p:ext uri="{BB962C8B-B14F-4D97-AF65-F5344CB8AC3E}">
        <p14:creationId xmlns:p14="http://schemas.microsoft.com/office/powerpoint/2010/main" val="41959712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Queue: Priority 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400" dirty="0"/>
              <a:t>A priority queue is an abstract data type in which each element is assigned a priority.</a:t>
            </a:r>
          </a:p>
          <a:p>
            <a:pPr>
              <a:defRPr/>
            </a:pPr>
            <a:r>
              <a:rPr lang="en-US" altLang="zh-CN" sz="4400" dirty="0"/>
              <a:t>The general rule of processing elements of a priority queue can be given as: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An element with higher priority is processes before an element with lower priority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altLang="zh-CN" dirty="0"/>
              <a:t>Two elements with same priority are processed on a first in first out (FIFO) basis </a:t>
            </a:r>
          </a:p>
          <a:p>
            <a:pPr>
              <a:defRPr/>
            </a:pP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85626983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133A-3832-832E-F9A1-8A1CB5B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&amp; queue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1678D-5E8D-8EB7-5E76-D6CDF5054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Queue: Priority queue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21464-0C2F-B1B5-3D9D-7E5677C8A9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/>
              <a:t>Priority queue after </a:t>
            </a:r>
            <a:r>
              <a:rPr lang="en-US" b="1" dirty="0"/>
              <a:t>insertion</a:t>
            </a:r>
            <a:r>
              <a:rPr lang="en-US" dirty="0"/>
              <a:t> of a new node:</a:t>
            </a:r>
          </a:p>
          <a:p>
            <a:pPr algn="l">
              <a:lnSpc>
                <a:spcPct val="95000"/>
              </a:lnSpc>
            </a:pPr>
            <a:endParaRPr lang="en-US" dirty="0"/>
          </a:p>
          <a:p>
            <a:pPr marL="0" indent="0" algn="l">
              <a:lnSpc>
                <a:spcPct val="95000"/>
              </a:lnSpc>
              <a:buNone/>
            </a:pPr>
            <a:endParaRPr lang="en-US" sz="3200" dirty="0"/>
          </a:p>
          <a:p>
            <a:pPr marL="0" indent="0" algn="l">
              <a:lnSpc>
                <a:spcPct val="95000"/>
              </a:lnSpc>
              <a:buNone/>
            </a:pPr>
            <a:endParaRPr lang="en-US" sz="3200" dirty="0"/>
          </a:p>
          <a:p>
            <a:pPr marL="0" indent="0" algn="l">
              <a:lnSpc>
                <a:spcPct val="95000"/>
              </a:lnSpc>
              <a:buNone/>
            </a:pPr>
            <a:endParaRPr lang="en-US" sz="3200" dirty="0"/>
          </a:p>
          <a:p>
            <a:pPr>
              <a:lnSpc>
                <a:spcPct val="95000"/>
              </a:lnSpc>
            </a:pPr>
            <a:r>
              <a:rPr lang="en-US" dirty="0"/>
              <a:t>In above example, lower priority number means higher priority.</a:t>
            </a:r>
          </a:p>
          <a:p>
            <a:pPr>
              <a:lnSpc>
                <a:spcPct val="95000"/>
              </a:lnSpc>
            </a:pPr>
            <a:r>
              <a:rPr lang="en-US" b="1" dirty="0"/>
              <a:t>Pop: </a:t>
            </a:r>
            <a:r>
              <a:rPr lang="en-US" dirty="0"/>
              <a:t>Pop is a very simple process in this case. The first node of the list will be deleted and the data of that node will be processed first</a:t>
            </a:r>
          </a:p>
          <a:p>
            <a:pPr algn="l">
              <a:lnSpc>
                <a:spcPct val="95000"/>
              </a:lnSpc>
            </a:pPr>
            <a:endParaRPr lang="en-US" dirty="0"/>
          </a:p>
          <a:p>
            <a:pPr algn="l">
              <a:lnSpc>
                <a:spcPct val="95000"/>
              </a:lnSpc>
            </a:pP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5344A41-4226-7585-DEE6-CABD82B7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184" y="5149574"/>
            <a:ext cx="17856928" cy="26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204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b="1" dirty="0"/>
              <a:t>Stack</a:t>
            </a:r>
            <a:r>
              <a:rPr lang="en-US" altLang="zh-CN" dirty="0"/>
              <a:t> is an important data structure which stores its elements in an ordered manner</a:t>
            </a:r>
          </a:p>
        </p:txBody>
      </p:sp>
      <p:pic>
        <p:nvPicPr>
          <p:cNvPr id="5" name="Picture 9" descr="http://flylib.com/books/1/122/1/html/2/images/fig7-1.jpg">
            <a:extLst>
              <a:ext uri="{FF2B5EF4-FFF2-40B4-BE49-F238E27FC236}">
                <a16:creationId xmlns:a16="http://schemas.microsoft.com/office/drawing/2014/main" id="{CC584B08-29AF-38F0-707F-3382ADBA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3766" y="5391122"/>
            <a:ext cx="6328954" cy="694377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1AC3120-3352-C117-CFA2-C78A57B7741A}"/>
              </a:ext>
            </a:extLst>
          </p:cNvPr>
          <p:cNvSpPr txBox="1">
            <a:spLocks/>
          </p:cNvSpPr>
          <p:nvPr/>
        </p:nvSpPr>
        <p:spPr>
          <a:xfrm>
            <a:off x="2167377" y="5391122"/>
            <a:ext cx="12980346" cy="6605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742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1pPr>
            <a:lvl2pPr marL="1498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2pPr>
            <a:lvl3pPr marL="2254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3pPr>
            <a:lvl4pPr marL="3010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4pPr>
            <a:lvl5pPr marL="3658950" marR="0" indent="-742950" algn="l" defTabSz="2438338" rtl="0" eaLnBrk="1" latinLnBrk="0" hangingPunct="1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0" lang="en-US" sz="44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3657600" marR="0" indent="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just">
              <a:defRPr/>
            </a:pPr>
            <a:r>
              <a:rPr lang="en-ID" altLang="zh-CN" b="1" dirty="0"/>
              <a:t>Analogy</a:t>
            </a:r>
            <a:r>
              <a:rPr lang="en-ID" altLang="zh-CN" dirty="0"/>
              <a:t>:</a:t>
            </a:r>
          </a:p>
          <a:p>
            <a:pPr marL="756000" lvl="1" indent="0" algn="just">
              <a:buFont typeface="Arial" panose="020B0604020202020204" pitchFamily="34" charset="0"/>
              <a:buNone/>
              <a:defRPr/>
            </a:pPr>
            <a:r>
              <a:rPr lang="en-ID" altLang="zh-CN" dirty="0"/>
              <a:t>You must have seen a pile of plates where one plate is placed on top of another. When you want to remove a plate, you remove the topmost plate first. Hence, you can add and remove an element (i.e. the plate) only at/from one position which is the topmost position</a:t>
            </a:r>
          </a:p>
        </p:txBody>
      </p:sp>
    </p:spTree>
    <p:extLst>
      <p:ext uri="{BB962C8B-B14F-4D97-AF65-F5344CB8AC3E}">
        <p14:creationId xmlns:p14="http://schemas.microsoft.com/office/powerpoint/2010/main" val="161760662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9E6C-7730-1915-E3F2-54C4F6EC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1E133-00BB-7A3C-1D6D-ACFBABD9D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7D1F3-A0FA-2266-3F94-5562A6F7F9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S. Sridhar. 2015. Design and Analysis of Algorithms. Oxford University Press. New Delhi. ISBN: 9780198093695. Chapter 5</a:t>
            </a:r>
          </a:p>
          <a:p>
            <a:r>
              <a:rPr lang="en-US" dirty="0"/>
              <a:t>Reema </a:t>
            </a:r>
            <a:r>
              <a:rPr lang="en-US" dirty="0" err="1"/>
              <a:t>Thareja</a:t>
            </a:r>
            <a:r>
              <a:rPr lang="en-US" dirty="0"/>
              <a:t>. 2014. Data structures using C. Oxford University Press. New Delhi. ISBN:9780198099307. Chapter 7 &amp; 8</a:t>
            </a:r>
          </a:p>
          <a:p>
            <a:r>
              <a:rPr lang="en-US" dirty="0"/>
              <a:t>Thomas H. </a:t>
            </a:r>
            <a:r>
              <a:rPr lang="en-US" dirty="0" err="1"/>
              <a:t>Cormen</a:t>
            </a:r>
            <a:r>
              <a:rPr lang="en-US" dirty="0"/>
              <a:t>, Charles E. </a:t>
            </a:r>
            <a:r>
              <a:rPr lang="en-US" dirty="0" err="1"/>
              <a:t>Leiserson</a:t>
            </a:r>
            <a:r>
              <a:rPr lang="en-US" dirty="0"/>
              <a:t>, Ronald L. Rivest, &amp; Clifford Stein. (2009). Introduction to Algorithms. 04. The MIT Press. London. ISBN: 9780262033848. Chapter 10.</a:t>
            </a:r>
          </a:p>
          <a:p>
            <a:r>
              <a:rPr lang="en-US" dirty="0"/>
              <a:t>Stack, https://</a:t>
            </a:r>
            <a:r>
              <a:rPr lang="en-US" dirty="0" err="1"/>
              <a:t>visualgo.net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list?slide</a:t>
            </a:r>
            <a:r>
              <a:rPr lang="en-US" dirty="0"/>
              <a:t>=4 </a:t>
            </a:r>
          </a:p>
          <a:p>
            <a:r>
              <a:rPr lang="en-US" dirty="0"/>
              <a:t>Queue, https://</a:t>
            </a:r>
            <a:r>
              <a:rPr lang="en-US" dirty="0" err="1"/>
              <a:t>visualgo.net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list?slide</a:t>
            </a:r>
            <a:r>
              <a:rPr lang="en-US" dirty="0"/>
              <a:t>=5 </a:t>
            </a:r>
          </a:p>
        </p:txBody>
      </p:sp>
    </p:spTree>
    <p:extLst>
      <p:ext uri="{BB962C8B-B14F-4D97-AF65-F5344CB8AC3E}">
        <p14:creationId xmlns:p14="http://schemas.microsoft.com/office/powerpoint/2010/main" val="13609669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4"/>
            <a:ext cx="19309300" cy="8129718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altLang="zh-CN" b="1" dirty="0"/>
              <a:t>Stack</a:t>
            </a:r>
            <a:r>
              <a:rPr lang="en-US" altLang="zh-CN" dirty="0"/>
              <a:t> is a linear data structure which can be implemented by either using an array or a linked list.</a:t>
            </a:r>
          </a:p>
          <a:p>
            <a:pPr algn="just">
              <a:defRPr/>
            </a:pPr>
            <a:r>
              <a:rPr lang="en-US" altLang="zh-CN" dirty="0"/>
              <a:t>The elements in a stack are added and removed only from one end, which is called the top.</a:t>
            </a:r>
          </a:p>
          <a:p>
            <a:pPr algn="just">
              <a:defRPr/>
            </a:pPr>
            <a:r>
              <a:rPr lang="en-US" altLang="zh-CN" dirty="0"/>
              <a:t>The data are stored in </a:t>
            </a:r>
            <a:r>
              <a:rPr lang="en-US" altLang="zh-CN" b="1" dirty="0"/>
              <a:t>Last In First Out (LIFO) </a:t>
            </a:r>
            <a:r>
              <a:rPr lang="en-US" altLang="zh-CN" dirty="0"/>
              <a:t>way.</a:t>
            </a:r>
          </a:p>
          <a:p>
            <a:pPr algn="just">
              <a:defRPr/>
            </a:pPr>
            <a:endParaRPr lang="en-US" altLang="zh-CN" dirty="0"/>
          </a:p>
          <a:p>
            <a:pPr algn="just">
              <a:defRPr/>
            </a:pPr>
            <a:endParaRPr lang="en-US" altLang="zh-CN" dirty="0"/>
          </a:p>
        </p:txBody>
      </p:sp>
      <p:pic>
        <p:nvPicPr>
          <p:cNvPr id="6" name="Picture 7" descr="http://ttuxen.files.wordpress.com/2011/02/stack.jpg">
            <a:extLst>
              <a:ext uri="{FF2B5EF4-FFF2-40B4-BE49-F238E27FC236}">
                <a16:creationId xmlns:a16="http://schemas.microsoft.com/office/drawing/2014/main" id="{FC4DE882-DA81-BF85-D86E-7C75A974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3351" y="8288383"/>
            <a:ext cx="8417298" cy="429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41627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Array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3"/>
            <a:ext cx="19309300" cy="8773867"/>
          </a:xfrm>
        </p:spPr>
        <p:txBody>
          <a:bodyPr>
            <a:noAutofit/>
          </a:bodyPr>
          <a:lstStyle/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Stack has two variables: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TOP which is used to store the address of the topmost element of the stack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MAX which is used to store the maximum number of elements that the stack can hold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If TOP = NULL, then indicates that the stack is empty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If TOP = MAX – 1, then the stack is full</a:t>
            </a:r>
          </a:p>
          <a:p>
            <a:pPr>
              <a:spcBef>
                <a:spcPts val="2300"/>
              </a:spcBef>
              <a:defRPr/>
            </a:pP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>
              <a:spcBef>
                <a:spcPts val="2300"/>
              </a:spcBef>
              <a:defRPr/>
            </a:pPr>
            <a:endParaRPr lang="en-US" altLang="zh-CN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TOP=4, insertion and deletion will be done at this position</a:t>
            </a:r>
            <a:endParaRPr lang="en-US" altLang="zh-CN" sz="28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5A89A-AB33-68FA-0005-C21EB0D9A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76019" y="9012368"/>
            <a:ext cx="8184351" cy="2509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80543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Linked list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3"/>
            <a:ext cx="19309300" cy="8773867"/>
          </a:xfrm>
        </p:spPr>
        <p:txBody>
          <a:bodyPr>
            <a:noAutofit/>
          </a:bodyPr>
          <a:lstStyle/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Technique of creating a stack using array is easier, but the drawback is that the array must be declared to have some fixed size. 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In a linked stack, every node has two parts: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One that stores data</a:t>
            </a:r>
          </a:p>
          <a:p>
            <a:pPr lvl="1">
              <a:spcBef>
                <a:spcPts val="2300"/>
              </a:spcBef>
              <a:buFont typeface="Wingdings" pitchFamily="2" charset="2"/>
              <a:buChar char="Ø"/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One that stores the address of the next node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The START pointer of the linked list is used as TOP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All insertions and deletions are done at the node pointed by the TOP</a:t>
            </a:r>
          </a:p>
          <a:p>
            <a:pPr>
              <a:spcBef>
                <a:spcPts val="2300"/>
              </a:spcBef>
              <a:defRPr/>
            </a:pPr>
            <a:r>
              <a:rPr lang="en-US" altLang="zh-CN" dirty="0">
                <a:latin typeface="Tahoma" pitchFamily="34" charset="0"/>
                <a:ea typeface="SimSun" pitchFamily="2" charset="-122"/>
                <a:cs typeface="Tahoma" pitchFamily="34" charset="0"/>
              </a:rPr>
              <a:t>If TOP = NULL, then it indicates that the stack is empty</a:t>
            </a:r>
          </a:p>
        </p:txBody>
      </p:sp>
    </p:spTree>
    <p:extLst>
      <p:ext uri="{BB962C8B-B14F-4D97-AF65-F5344CB8AC3E}">
        <p14:creationId xmlns:p14="http://schemas.microsoft.com/office/powerpoint/2010/main" val="6167887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Stack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23E6-A3FB-4D38-0848-5C526C74EC9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4223"/>
            <a:ext cx="19309300" cy="8773867"/>
          </a:xfrm>
        </p:spPr>
        <p:txBody>
          <a:bodyPr>
            <a:noAutofit/>
          </a:bodyPr>
          <a:lstStyle/>
          <a:p>
            <a:pPr>
              <a:tabLst>
                <a:tab pos="1828800" algn="l"/>
              </a:tabLst>
            </a:pPr>
            <a:r>
              <a:rPr lang="en-US" altLang="zh-CN" dirty="0"/>
              <a:t>push(x)	: add an item x to the top of the stack.</a:t>
            </a:r>
          </a:p>
          <a:p>
            <a:pPr>
              <a:tabLst>
                <a:tab pos="1828800" algn="l"/>
              </a:tabLst>
            </a:pPr>
            <a:r>
              <a:rPr lang="en-US" altLang="zh-CN" dirty="0"/>
              <a:t>pop()		: remove an item from the top of the stack.</a:t>
            </a:r>
          </a:p>
          <a:p>
            <a:pPr>
              <a:tabLst>
                <a:tab pos="1828800" algn="l"/>
              </a:tabLst>
            </a:pPr>
            <a:r>
              <a:rPr lang="en-US" altLang="zh-CN" dirty="0"/>
              <a:t>top()		: reveal/return the top item from the stack.</a:t>
            </a:r>
          </a:p>
          <a:p>
            <a:pPr>
              <a:tabLst>
                <a:tab pos="1828800" algn="l"/>
              </a:tabLst>
            </a:pPr>
            <a:endParaRPr lang="en-US" altLang="zh-CN" dirty="0"/>
          </a:p>
          <a:p>
            <a:pPr>
              <a:tabLst>
                <a:tab pos="1828800" algn="l"/>
              </a:tabLst>
            </a:pPr>
            <a:endParaRPr lang="en-US" altLang="zh-CN" dirty="0"/>
          </a:p>
          <a:p>
            <a:pPr>
              <a:tabLst>
                <a:tab pos="1828800" algn="l"/>
              </a:tabLst>
            </a:pPr>
            <a:r>
              <a:rPr lang="en-US" altLang="zh-CN" i="1" dirty="0"/>
              <a:t>Note:  top is also known as peek.</a:t>
            </a:r>
          </a:p>
        </p:txBody>
      </p:sp>
    </p:spTree>
    <p:extLst>
      <p:ext uri="{BB962C8B-B14F-4D97-AF65-F5344CB8AC3E}">
        <p14:creationId xmlns:p14="http://schemas.microsoft.com/office/powerpoint/2010/main" val="30535132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93DD-CE87-21B9-9D82-D0ADB444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621D-3FF9-8D9A-207D-262F19A13C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7" name="Picture 8" descr="stack-1.gif">
            <a:extLst>
              <a:ext uri="{FF2B5EF4-FFF2-40B4-BE49-F238E27FC236}">
                <a16:creationId xmlns:a16="http://schemas.microsoft.com/office/drawing/2014/main" id="{259F92C1-AF3A-78B2-E6EC-CF760D060B6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3346" y="3733080"/>
            <a:ext cx="18445812" cy="907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09720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236</TotalTime>
  <Words>3288</Words>
  <Application>Microsoft Macintosh PowerPoint</Application>
  <PresentationFormat>Custom</PresentationFormat>
  <Paragraphs>422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Open Sans</vt:lpstr>
      <vt:lpstr>OCRB</vt:lpstr>
      <vt:lpstr>Arial</vt:lpstr>
      <vt:lpstr>Consolas</vt:lpstr>
      <vt:lpstr>Open Sans Light</vt:lpstr>
      <vt:lpstr>Open Sans ExtraBold</vt:lpstr>
      <vt:lpstr>Wingdings</vt:lpstr>
      <vt:lpstr>Open Sans Semibold</vt:lpstr>
      <vt:lpstr>Tahoma</vt:lpstr>
      <vt:lpstr>21_BasicWhite</vt:lpstr>
      <vt:lpstr>Stack &amp; queue</vt:lpstr>
      <vt:lpstr>LEARNING OUTCOMES</vt:lpstr>
      <vt:lpstr>SUBTOPICS</vt:lpstr>
      <vt:lpstr>Stack concept</vt:lpstr>
      <vt:lpstr>Stack concept</vt:lpstr>
      <vt:lpstr>Stack concept</vt:lpstr>
      <vt:lpstr>Stack concept</vt:lpstr>
      <vt:lpstr>Stack concept</vt:lpstr>
      <vt:lpstr>Stack concept</vt:lpstr>
      <vt:lpstr>queue concept</vt:lpstr>
      <vt:lpstr>queue concept</vt:lpstr>
      <vt:lpstr>queue concept</vt:lpstr>
      <vt:lpstr>queue concept</vt:lpstr>
      <vt:lpstr>queue concept</vt:lpstr>
      <vt:lpstr>queue concept</vt:lpstr>
      <vt:lpstr>queue concept</vt:lpstr>
      <vt:lpstr>Circular queue</vt:lpstr>
      <vt:lpstr>Circular queue</vt:lpstr>
      <vt:lpstr>Stack &amp; queue applications</vt:lpstr>
      <vt:lpstr>Stack &amp; queue applications</vt:lpstr>
      <vt:lpstr>Stack &amp; queue applications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Infix, prefix, postfix notation</vt:lpstr>
      <vt:lpstr>Stack &amp; queue applications</vt:lpstr>
      <vt:lpstr>Stack &amp; queue applications</vt:lpstr>
      <vt:lpstr>Stack &amp; queue applications</vt:lpstr>
      <vt:lpstr>Stack &amp; queue applications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LUCKY</dc:creator>
  <cp:lastModifiedBy>HENRY LUCKY</cp:lastModifiedBy>
  <cp:revision>17</cp:revision>
  <dcterms:created xsi:type="dcterms:W3CDTF">2023-11-17T02:51:40Z</dcterms:created>
  <dcterms:modified xsi:type="dcterms:W3CDTF">2024-01-10T12:35:21Z</dcterms:modified>
</cp:coreProperties>
</file>